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522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6858000" cy="9180513"/>
          </a:xfrm>
          <a:prstGeom prst="rect">
            <a:avLst/>
          </a:prstGeom>
          <a:gradFill>
            <a:gsLst>
              <a:gs pos="0">
                <a:schemeClr val="accent6">
                  <a:alpha val="0"/>
                  <a:lumMod val="0"/>
                  <a:lumOff val="10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  <a:gs pos="81000">
                <a:schemeClr val="accent6">
                  <a:lumMod val="40000"/>
                  <a:lumOff val="60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Rectangle 26"/>
          <p:cNvSpPr>
            <a:spLocks noChangeArrowheads="1"/>
          </p:cNvSpPr>
          <p:nvPr/>
        </p:nvSpPr>
        <p:spPr bwMode="auto">
          <a:xfrm rot="5400000">
            <a:off x="2853525" y="-2853524"/>
            <a:ext cx="1178332" cy="6885384"/>
          </a:xfrm>
          <a:prstGeom prst="rect">
            <a:avLst/>
          </a:prstGeom>
          <a:solidFill>
            <a:schemeClr val="accent6">
              <a:lumMod val="50000"/>
              <a:alpha val="9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5" name="Рисунок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179" r="1"/>
          <a:stretch/>
        </p:blipFill>
        <p:spPr bwMode="auto">
          <a:xfrm>
            <a:off x="162342" y="48033"/>
            <a:ext cx="818386" cy="975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Rectangle 26"/>
          <p:cNvSpPr>
            <a:spLocks noChangeArrowheads="1"/>
          </p:cNvSpPr>
          <p:nvPr/>
        </p:nvSpPr>
        <p:spPr bwMode="auto">
          <a:xfrm rot="5400000">
            <a:off x="1228698" y="6439643"/>
            <a:ext cx="1475656" cy="3933057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25" name="Прямоугольник 1024"/>
          <p:cNvSpPr/>
          <p:nvPr/>
        </p:nvSpPr>
        <p:spPr>
          <a:xfrm>
            <a:off x="-1" y="5378189"/>
            <a:ext cx="6857974" cy="2299159"/>
          </a:xfrm>
          <a:prstGeom prst="rect">
            <a:avLst/>
          </a:prstGeom>
          <a:gradFill>
            <a:gsLst>
              <a:gs pos="0">
                <a:schemeClr val="accent6">
                  <a:lumMod val="20000"/>
                  <a:lumOff val="80000"/>
                </a:schemeClr>
              </a:gs>
              <a:gs pos="35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1" name="Рисунок 30" descr="7a86cd04-a577-406a-a969-c88f4d2d0fd3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63" t="19623" r="17422" b="19044"/>
          <a:stretch/>
        </p:blipFill>
        <p:spPr bwMode="auto">
          <a:xfrm>
            <a:off x="2971800" y="6373961"/>
            <a:ext cx="1492406" cy="1267961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3337602" y="1619672"/>
            <a:ext cx="35010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АВТОНОМНЫЙ </a:t>
            </a:r>
            <a:r>
              <a:rPr lang="ru-RU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ПОЖАРНЫЙ </a:t>
            </a:r>
          </a:p>
          <a:p>
            <a:pPr lvl="0"/>
            <a:r>
              <a:rPr lang="ru-RU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ИЗВЕЩАТЕЛЬ</a:t>
            </a:r>
            <a:endParaRPr lang="ru-RU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Рисунок 12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91" t="8284" r="13688" b="7262"/>
          <a:stretch/>
        </p:blipFill>
        <p:spPr bwMode="auto">
          <a:xfrm>
            <a:off x="188640" y="1331640"/>
            <a:ext cx="3007482" cy="2448272"/>
          </a:xfrm>
          <a:prstGeom prst="ellipse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4113319" y="1178332"/>
            <a:ext cx="1949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рекомендует</a:t>
            </a:r>
            <a:r>
              <a:rPr lang="ru-RU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:</a:t>
            </a:r>
            <a:endParaRPr lang="ru-RU" dirty="0"/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3196161" y="3131840"/>
            <a:ext cx="3661812" cy="17464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99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dk1">
                    <a:lumMod val="0"/>
                    <a:lumOff val="0"/>
                  </a:schemeClr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marL="260350" marR="83185" indent="-17145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Обнаружит пожар;</a:t>
            </a:r>
          </a:p>
          <a:p>
            <a:pPr marL="260350" marR="83185" indent="-17145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Подаст мощный звуковой                   сигнал, позволяющий разбудить спящего человека;</a:t>
            </a:r>
            <a:endParaRPr lang="ru-RU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60350" marR="83185" indent="-17145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Оповестит  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Вас об опасности;</a:t>
            </a:r>
          </a:p>
          <a:p>
            <a:pPr marL="260350" marR="83185" indent="-17145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Сохранит 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жизнь и 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имущество</a:t>
            </a:r>
            <a:endParaRPr lang="ru-RU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0170" marR="83185" indent="308610" algn="just">
              <a:spcAft>
                <a:spcPts val="0"/>
              </a:spcAft>
              <a:tabLst>
                <a:tab pos="-20116800" algn="l"/>
              </a:tabLst>
            </a:pPr>
            <a:endParaRPr lang="ru-RU" sz="1200" kern="1400" dirty="0" smtClean="0">
              <a:solidFill>
                <a:srgbClr val="000000"/>
              </a:solidFill>
              <a:effectLst/>
              <a:latin typeface="Arial"/>
              <a:ea typeface="Times New Roman"/>
            </a:endParaRPr>
          </a:p>
          <a:p>
            <a:pPr marL="90170" marR="83185" indent="308610" algn="just">
              <a:spcAft>
                <a:spcPts val="0"/>
              </a:spcAft>
              <a:tabLst>
                <a:tab pos="-20116800" algn="l"/>
              </a:tabLst>
            </a:pPr>
            <a:endParaRPr lang="ru-RU" sz="1200" kern="1400" dirty="0">
              <a:solidFill>
                <a:srgbClr val="000000"/>
              </a:solidFill>
              <a:latin typeface="Arial"/>
              <a:ea typeface="Times New Roman"/>
            </a:endParaRPr>
          </a:p>
          <a:p>
            <a:pPr marL="90170" marR="83185" indent="308610" algn="just">
              <a:spcAft>
                <a:spcPts val="0"/>
              </a:spcAft>
              <a:tabLst>
                <a:tab pos="-20116800" algn="l"/>
              </a:tabLst>
            </a:pPr>
            <a:r>
              <a:rPr lang="ru-RU" sz="1200" kern="1400" dirty="0">
                <a:solidFill>
                  <a:srgbClr val="000000"/>
                </a:solidFill>
                <a:effectLst/>
                <a:latin typeface="Arial"/>
                <a:ea typeface="Times New Roman"/>
              </a:rPr>
              <a:t> </a:t>
            </a:r>
          </a:p>
          <a:p>
            <a:pPr marL="90170" marR="89535" indent="301625" algn="just">
              <a:spcAft>
                <a:spcPts val="0"/>
              </a:spcAft>
            </a:pPr>
            <a:r>
              <a:rPr lang="ru-RU" sz="1200" kern="1400" dirty="0" smtClean="0">
                <a:solidFill>
                  <a:srgbClr val="000000"/>
                </a:solidFill>
                <a:effectLst/>
                <a:latin typeface="Arial"/>
                <a:ea typeface="Times New Roman"/>
              </a:rPr>
              <a:t> </a:t>
            </a:r>
            <a:endParaRPr lang="ru-RU" sz="1000" kern="1400" dirty="0" smtClean="0">
              <a:solidFill>
                <a:srgbClr val="000000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75548" y="3957027"/>
            <a:ext cx="296205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170" lvl="0"/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УСТАНАВЛИВАЕТСЯ </a:t>
            </a:r>
            <a:endParaRPr lang="ru-RU" sz="1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0170" lvl="0"/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ПОТОЛКЕ (СТЕНЕ), РАБОТАЕТ ОТ БАТАРЕЕК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-171400" y="3131840"/>
            <a:ext cx="606015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800" b="1" dirty="0" smtClean="0">
                <a:solidFill>
                  <a:srgbClr val="FF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!</a:t>
            </a:r>
            <a:endParaRPr lang="ru-RU" sz="166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4" name="Rectangle 26"/>
          <p:cNvSpPr>
            <a:spLocks noChangeArrowheads="1"/>
          </p:cNvSpPr>
          <p:nvPr/>
        </p:nvSpPr>
        <p:spPr bwMode="auto">
          <a:xfrm rot="5400000">
            <a:off x="3219878" y="1698582"/>
            <a:ext cx="445627" cy="6885384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  <a:lumMod val="91000"/>
                  <a:lumOff val="9000"/>
                </a:srgbClr>
              </a:gs>
              <a:gs pos="19000">
                <a:srgbClr val="FF505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0" y="4860032"/>
            <a:ext cx="685800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170" marR="89535" lvl="0" algn="ctr"/>
            <a:r>
              <a:rPr lang="ru-RU" sz="13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Средняя стоимость автономного пожарного извещателя </a:t>
            </a:r>
          </a:p>
          <a:p>
            <a:pPr marL="90170" marR="89535" lvl="0" algn="ctr"/>
            <a:r>
              <a:rPr lang="ru-RU" sz="13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хозяйственных и интернет магазинах составляет от 300 до 500 </a:t>
            </a:r>
            <a:r>
              <a:rPr lang="ru-RU" sz="13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руб./</a:t>
            </a:r>
            <a:r>
              <a:rPr lang="ru-RU" sz="13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шт. 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-315416" y="5409674"/>
            <a:ext cx="3528392" cy="64633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ПОЛОЖИТЕЛЬНЫЙ ОПЫТ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ПРИМЕНЕНИЯ</a:t>
            </a:r>
          </a:p>
        </p:txBody>
      </p:sp>
      <p:pic>
        <p:nvPicPr>
          <p:cNvPr id="27" name="Рисунок 26" descr="WhatsApp Image 2022-01-12 at 14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25" t="32011" r="4485" b="17924"/>
          <a:stretch/>
        </p:blipFill>
        <p:spPr bwMode="auto">
          <a:xfrm>
            <a:off x="2971800" y="5409674"/>
            <a:ext cx="1492406" cy="1147243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9" name="Прямоугольник 28"/>
          <p:cNvSpPr/>
          <p:nvPr/>
        </p:nvSpPr>
        <p:spPr>
          <a:xfrm>
            <a:off x="-171400" y="6057746"/>
            <a:ext cx="33123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территории Нижегородской области благодаря наличию и своевременному срабатыванию </a:t>
            </a:r>
            <a:r>
              <a:rPr lang="ru-RU" sz="1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АВТОНОМНОГО ПОЖАРНОГО ИЗВЕЩАТЕЛЯ </a:t>
            </a:r>
            <a:r>
              <a:rPr lang="ru-RU" sz="15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спасено </a:t>
            </a:r>
          </a:p>
          <a:p>
            <a:pPr algn="ctr"/>
            <a:r>
              <a:rPr lang="ru-RU" sz="15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более </a:t>
            </a:r>
            <a:r>
              <a:rPr lang="ru-RU" sz="15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 человек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4365104" y="5364088"/>
            <a:ext cx="266429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u="sng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с. Арефино Вачского района </a:t>
            </a:r>
            <a:endParaRPr lang="ru-RU" sz="1200" b="1" u="sng" dirty="0">
              <a:solidFill>
                <a:srgbClr val="C00000"/>
              </a:solidFill>
            </a:endParaRPr>
          </a:p>
        </p:txBody>
      </p:sp>
      <p:sp>
        <p:nvSpPr>
          <p:cNvPr id="1024" name="Прямоугольник 1023"/>
          <p:cNvSpPr/>
          <p:nvPr/>
        </p:nvSpPr>
        <p:spPr>
          <a:xfrm>
            <a:off x="4437112" y="5553690"/>
            <a:ext cx="2448271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Женщина </a:t>
            </a:r>
            <a:r>
              <a:rPr lang="ru-RU" sz="11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проснулась </a:t>
            </a:r>
            <a:endParaRPr lang="ru-RU" sz="1100" b="1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11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 </a:t>
            </a:r>
            <a:r>
              <a:rPr lang="ru-RU" sz="11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сигнала извещателя</a:t>
            </a:r>
            <a:r>
              <a:rPr lang="ru-RU" sz="11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1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установленного в </a:t>
            </a:r>
            <a:r>
              <a:rPr lang="ru-RU" sz="11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доме, </a:t>
            </a:r>
            <a:r>
              <a:rPr lang="ru-RU" sz="11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разбудила мужчину </a:t>
            </a:r>
            <a:r>
              <a:rPr lang="ru-RU" sz="11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они </a:t>
            </a:r>
            <a:r>
              <a:rPr lang="ru-RU" sz="11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самостоятельно</a:t>
            </a:r>
            <a:r>
              <a:rPr lang="ru-RU" sz="11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1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покинули</a:t>
            </a:r>
            <a:r>
              <a:rPr lang="ru-RU" sz="11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ru-RU" sz="11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помещение. На тот момент уже происходило </a:t>
            </a:r>
            <a:r>
              <a:rPr lang="ru-RU" sz="11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открытое горение </a:t>
            </a:r>
            <a:r>
              <a:rPr lang="ru-RU" sz="11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примыкающей </a:t>
            </a:r>
            <a:r>
              <a:rPr lang="ru-RU" sz="11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 </a:t>
            </a:r>
            <a:r>
              <a:rPr lang="ru-RU" sz="11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дому надворной </a:t>
            </a:r>
            <a:r>
              <a:rPr lang="ru-RU" sz="11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постройки. В </a:t>
            </a:r>
            <a:r>
              <a:rPr lang="ru-RU" sz="11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результате случившегося </a:t>
            </a:r>
            <a:r>
              <a:rPr lang="ru-RU" sz="11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сгорел дом </a:t>
            </a:r>
            <a:endParaRPr lang="ru-RU" sz="1100" b="1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11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</a:t>
            </a:r>
            <a:r>
              <a:rPr lang="ru-RU" sz="11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надворными постройками </a:t>
            </a:r>
            <a:endParaRPr lang="ru-RU" sz="1100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11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</a:t>
            </a:r>
            <a:r>
              <a:rPr lang="ru-RU" sz="11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общей площади </a:t>
            </a:r>
            <a:r>
              <a:rPr lang="ru-RU" sz="11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90</a:t>
            </a:r>
            <a:r>
              <a:rPr lang="ru-RU" sz="11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1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кв. м.</a:t>
            </a:r>
          </a:p>
        </p:txBody>
      </p:sp>
      <p:pic>
        <p:nvPicPr>
          <p:cNvPr id="1027" name="Picture 3" descr="H:\QR_code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8" y="7740352"/>
            <a:ext cx="1340768" cy="13407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8" name="Прямоугольник 1027"/>
          <p:cNvSpPr/>
          <p:nvPr/>
        </p:nvSpPr>
        <p:spPr>
          <a:xfrm>
            <a:off x="1398452" y="7668344"/>
            <a:ext cx="2534604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Перейди по </a:t>
            </a:r>
            <a:r>
              <a:rPr lang="en-US" sz="13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QR</a:t>
            </a:r>
            <a:r>
              <a:rPr lang="ru-RU" sz="13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-коду и посмотри видео о </a:t>
            </a:r>
            <a:r>
              <a:rPr lang="ru-RU" sz="13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пользе применения автономных пожарных извещателей,</a:t>
            </a:r>
          </a:p>
          <a:p>
            <a:r>
              <a:rPr lang="ru-RU" sz="13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спасении жизни людей. Расскажи своим друзьям и близким! </a:t>
            </a:r>
          </a:p>
        </p:txBody>
      </p:sp>
      <p:sp>
        <p:nvSpPr>
          <p:cNvPr id="1029" name="Прямоугольник 1028"/>
          <p:cNvSpPr/>
          <p:nvPr/>
        </p:nvSpPr>
        <p:spPr>
          <a:xfrm>
            <a:off x="3942635" y="7740292"/>
            <a:ext cx="16466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СЛУ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ЖБ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А</a:t>
            </a:r>
          </a:p>
          <a:p>
            <a:pPr algn="r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СПАСЕНИЯ</a:t>
            </a:r>
            <a:endParaRPr lang="ru-RU" dirty="0"/>
          </a:p>
        </p:txBody>
      </p:sp>
      <p:sp>
        <p:nvSpPr>
          <p:cNvPr id="1030" name="Прямоугольник 1029"/>
          <p:cNvSpPr/>
          <p:nvPr/>
        </p:nvSpPr>
        <p:spPr>
          <a:xfrm>
            <a:off x="5498592" y="7690991"/>
            <a:ext cx="131478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112</a:t>
            </a:r>
            <a:endParaRPr lang="ru-RU" sz="4400" dirty="0"/>
          </a:p>
        </p:txBody>
      </p:sp>
      <p:sp>
        <p:nvSpPr>
          <p:cNvPr id="1031" name="Прямоугольник 1030"/>
          <p:cNvSpPr/>
          <p:nvPr/>
        </p:nvSpPr>
        <p:spPr>
          <a:xfrm>
            <a:off x="3838736" y="8390165"/>
            <a:ext cx="31186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/>
              <a:t>ЕДИНЫЙ ТЕЛЕФОН </a:t>
            </a:r>
          </a:p>
          <a:p>
            <a:pPr algn="ctr"/>
            <a:r>
              <a:rPr lang="ru-RU" sz="1600" b="1" dirty="0" smtClean="0"/>
              <a:t>ПОЖАРНЫХ И СПАСАТЕЛЕЙ: </a:t>
            </a:r>
            <a:r>
              <a:rPr lang="ru-RU" sz="2000" b="1" dirty="0" smtClean="0">
                <a:solidFill>
                  <a:srgbClr val="FF0000"/>
                </a:solidFill>
              </a:rPr>
              <a:t>101</a:t>
            </a:r>
            <a:endParaRPr lang="ru-RU" sz="1600" b="1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-2" y="204874"/>
            <a:ext cx="688538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ГЛАВНОЕ УПРАВЛЕНИЕ МЧС РОССИИ </a:t>
            </a:r>
          </a:p>
          <a:p>
            <a:pPr lvl="0" algn="ctr"/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ПО НИЖЕГОРОДСКОЙ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30203331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173</Words>
  <Application>Microsoft Office PowerPoint</Application>
  <PresentationFormat>Экран (4:3)</PresentationFormat>
  <Paragraphs>33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Воронин Сергей Александрович</dc:creator>
  <cp:lastModifiedBy>Воронин Сергей Александрович</cp:lastModifiedBy>
  <cp:revision>33</cp:revision>
  <dcterms:created xsi:type="dcterms:W3CDTF">2022-03-01T06:07:28Z</dcterms:created>
  <dcterms:modified xsi:type="dcterms:W3CDTF">2022-03-11T06:31:08Z</dcterms:modified>
</cp:coreProperties>
</file>